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9" r:id="rId5"/>
    <p:sldId id="262" r:id="rId6"/>
    <p:sldId id="257" r:id="rId7"/>
    <p:sldId id="260" r:id="rId8"/>
    <p:sldId id="261" r:id="rId9"/>
    <p:sldId id="263" r:id="rId10"/>
    <p:sldId id="264" r:id="rId11"/>
    <p:sldId id="265" r:id="rId12"/>
    <p:sldId id="267" r:id="rId13"/>
    <p:sldId id="268" r:id="rId14"/>
    <p:sldId id="269" r:id="rId15"/>
    <p:sldId id="270" r:id="rId16"/>
    <p:sldId id="266" r:id="rId17"/>
    <p:sldId id="271"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74"/>
  </p:normalViewPr>
  <p:slideViewPr>
    <p:cSldViewPr snapToGrid="0" snapToObjects="1">
      <p:cViewPr varScale="1">
        <p:scale>
          <a:sx n="114" d="100"/>
          <a:sy n="114" d="100"/>
        </p:scale>
        <p:origin x="43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Coles | TRICS" userId="e39e6a2d-cb02-47f7-a2e2-d83a41b76ae8" providerId="ADAL" clId="{EC878D13-8621-4DD7-BE0C-9F1FD72BC0BB}"/>
    <pc:docChg chg="custSel modSld">
      <pc:chgData name="Ian Coles | TRICS" userId="e39e6a2d-cb02-47f7-a2e2-d83a41b76ae8" providerId="ADAL" clId="{EC878D13-8621-4DD7-BE0C-9F1FD72BC0BB}" dt="2023-09-12T08:35:25.133" v="0" actId="478"/>
      <pc:docMkLst>
        <pc:docMk/>
      </pc:docMkLst>
      <pc:sldChg chg="addSp delSp modSp mod">
        <pc:chgData name="Ian Coles | TRICS" userId="e39e6a2d-cb02-47f7-a2e2-d83a41b76ae8" providerId="ADAL" clId="{EC878D13-8621-4DD7-BE0C-9F1FD72BC0BB}" dt="2023-09-12T08:35:25.133" v="0" actId="478"/>
        <pc:sldMkLst>
          <pc:docMk/>
          <pc:sldMk cId="3159470906" sldId="262"/>
        </pc:sldMkLst>
        <pc:spChg chg="add mod">
          <ac:chgData name="Ian Coles | TRICS" userId="e39e6a2d-cb02-47f7-a2e2-d83a41b76ae8" providerId="ADAL" clId="{EC878D13-8621-4DD7-BE0C-9F1FD72BC0BB}" dt="2023-09-12T08:35:25.133" v="0" actId="478"/>
          <ac:spMkLst>
            <pc:docMk/>
            <pc:sldMk cId="3159470906" sldId="262"/>
            <ac:spMk id="6" creationId="{15033EF3-0218-8A8B-8FBE-4936F10B5C0D}"/>
          </ac:spMkLst>
        </pc:spChg>
        <pc:picChg chg="del">
          <ac:chgData name="Ian Coles | TRICS" userId="e39e6a2d-cb02-47f7-a2e2-d83a41b76ae8" providerId="ADAL" clId="{EC878D13-8621-4DD7-BE0C-9F1FD72BC0BB}" dt="2023-09-12T08:35:25.133" v="0" actId="478"/>
          <ac:picMkLst>
            <pc:docMk/>
            <pc:sldMk cId="3159470906" sldId="262"/>
            <ac:picMk id="4" creationId="{F7DC0C14-886D-4D32-8A1A-6EDA59F6DAE3}"/>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92137CF-A309-7F47-A10A-6DF8ADEADE4A}"/>
              </a:ext>
            </a:extLst>
          </p:cNvPr>
          <p:cNvPicPr>
            <a:picLocks noChangeAspect="1"/>
          </p:cNvPicPr>
          <p:nvPr userDrawn="1"/>
        </p:nvPicPr>
        <p:blipFill>
          <a:blip r:embed="rId2"/>
          <a:stretch>
            <a:fillRect/>
          </a:stretch>
        </p:blipFill>
        <p:spPr>
          <a:xfrm>
            <a:off x="6834" y="0"/>
            <a:ext cx="12178332" cy="6858000"/>
          </a:xfrm>
          <a:prstGeom prst="rect">
            <a:avLst/>
          </a:prstGeom>
        </p:spPr>
      </p:pic>
      <p:sp>
        <p:nvSpPr>
          <p:cNvPr id="2" name="Title 1"/>
          <p:cNvSpPr>
            <a:spLocks noGrp="1"/>
          </p:cNvSpPr>
          <p:nvPr>
            <p:ph type="ctrTitle"/>
          </p:nvPr>
        </p:nvSpPr>
        <p:spPr>
          <a:xfrm>
            <a:off x="1154955" y="2099733"/>
            <a:ext cx="8825658" cy="2677648"/>
          </a:xfrm>
        </p:spPr>
        <p:txBody>
          <a:bodyPr anchor="b"/>
          <a:lstStyle>
            <a:lvl1pPr>
              <a:lnSpc>
                <a:spcPts val="5480"/>
              </a:lnSpc>
              <a:defRPr sz="5400"/>
            </a:lvl1pPr>
          </a:lstStyle>
          <a:p>
            <a:r>
              <a:rPr lang="en-US" dirty="0"/>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spc="300">
                <a:solidFill>
                  <a:schemeClr val="accent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9/12/2023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a:xfrm>
            <a:off x="10352540" y="295729"/>
            <a:ext cx="838199" cy="767687"/>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dirty="0"/>
              <a:t>Click to edit Master title style</a:t>
            </a:r>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9/12/2023</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0DB23A0-33F3-A840-A548-77A8A344251A}"/>
              </a:ext>
            </a:extLst>
          </p:cNvPr>
          <p:cNvPicPr>
            <a:picLocks noChangeAspect="1"/>
          </p:cNvPicPr>
          <p:nvPr userDrawn="1"/>
        </p:nvPicPr>
        <p:blipFill>
          <a:blip r:embed="rId2"/>
          <a:stretch>
            <a:fillRect/>
          </a:stretch>
        </p:blipFill>
        <p:spPr>
          <a:xfrm>
            <a:off x="0" y="1921"/>
            <a:ext cx="12192000" cy="6854158"/>
          </a:xfrm>
          <a:prstGeom prst="rect">
            <a:avLst/>
          </a:prstGeom>
        </p:spPr>
      </p:pic>
      <p:sp>
        <p:nvSpPr>
          <p:cNvPr id="2" name="Title 1"/>
          <p:cNvSpPr>
            <a:spLocks noGrp="1"/>
          </p:cNvSpPr>
          <p:nvPr>
            <p:ph type="title"/>
          </p:nvPr>
        </p:nvSpPr>
        <p:spPr>
          <a:xfrm>
            <a:off x="1154954" y="2677645"/>
            <a:ext cx="4351025" cy="2283824"/>
          </a:xfrm>
        </p:spPr>
        <p:txBody>
          <a:bodyPr anchor="ctr"/>
          <a:lstStyle>
            <a:lvl1pPr algn="l">
              <a:lnSpc>
                <a:spcPts val="4000"/>
              </a:lnSpc>
              <a:defRPr sz="4000" b="1" cap="none"/>
            </a:lvl1pPr>
          </a:lstStyle>
          <a:p>
            <a:r>
              <a:rPr lang="en-US" dirty="0"/>
              <a:t>Click to edit Master title style</a:t>
            </a:r>
          </a:p>
        </p:txBody>
      </p:sp>
      <p:sp>
        <p:nvSpPr>
          <p:cNvPr id="3" name="Text Placeholder 2"/>
          <p:cNvSpPr>
            <a:spLocks noGrp="1"/>
          </p:cNvSpPr>
          <p:nvPr>
            <p:ph type="body" idx="1"/>
          </p:nvPr>
        </p:nvSpPr>
        <p:spPr>
          <a:xfrm>
            <a:off x="6895559" y="2677644"/>
            <a:ext cx="4748144" cy="2283824"/>
          </a:xfrm>
        </p:spPr>
        <p:txBody>
          <a:bodyPr anchor="ctr"/>
          <a:lstStyle>
            <a:lvl1pPr marL="0" indent="0" algn="l">
              <a:buNone/>
              <a:defRPr sz="2000" cap="all" spc="3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9/12/2023</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9/12/2023</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9/12/2023</a:t>
            </a:fld>
            <a:endParaRPr lang="en-US" dirty="0"/>
          </a:p>
        </p:txBody>
      </p:sp>
      <p:sp>
        <p:nvSpPr>
          <p:cNvPr id="8" name="Footer Placeholder 7"/>
          <p:cNvSpPr>
            <a:spLocks noGrp="1"/>
          </p:cNvSpPr>
          <p:nvPr>
            <p:ph type="ftr" sz="quarter" idx="11"/>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dirty="0"/>
              <a:t>Click to edit Master title style</a:t>
            </a:r>
          </a:p>
        </p:txBody>
      </p:sp>
      <p:sp>
        <p:nvSpPr>
          <p:cNvPr id="3" name="Date Placeholder 2"/>
          <p:cNvSpPr>
            <a:spLocks noGrp="1"/>
          </p:cNvSpPr>
          <p:nvPr>
            <p:ph type="dt" sz="half" idx="10"/>
          </p:nvPr>
        </p:nvSpPr>
        <p:spPr/>
        <p:txBody>
          <a:bodyPr/>
          <a:lstStyle/>
          <a:p>
            <a:fld id="{7AA18ACC-A947-437B-A130-35BD54FDF1E9}" type="datetimeFigureOut">
              <a:rPr lang="en-US" dirty="0"/>
              <a:t>9/12/2023</a:t>
            </a:fld>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1E981D-4AB5-C04A-869C-5B1E5BEC3A8A}"/>
              </a:ext>
            </a:extLst>
          </p:cNvPr>
          <p:cNvPicPr>
            <a:picLocks noChangeAspect="1"/>
          </p:cNvPicPr>
          <p:nvPr userDrawn="1"/>
        </p:nvPicPr>
        <p:blipFill>
          <a:blip r:embed="rId2"/>
          <a:stretch>
            <a:fillRect/>
          </a:stretch>
        </p:blipFill>
        <p:spPr>
          <a:xfrm>
            <a:off x="0" y="1921"/>
            <a:ext cx="12192000" cy="6854158"/>
          </a:xfrm>
          <a:prstGeom prst="rect">
            <a:avLst/>
          </a:prstGeom>
        </p:spPr>
      </p:pic>
      <p:sp>
        <p:nvSpPr>
          <p:cNvPr id="2" name="Date Placeholder 1"/>
          <p:cNvSpPr>
            <a:spLocks noGrp="1"/>
          </p:cNvSpPr>
          <p:nvPr>
            <p:ph type="dt" sz="half" idx="10"/>
          </p:nvPr>
        </p:nvSpPr>
        <p:spPr/>
        <p:txBody>
          <a:bodyPr/>
          <a:lstStyle/>
          <a:p>
            <a:fld id="{7C8D7E02-BCB8-4D50-A234-369438C08659}" type="datetimeFigureOut">
              <a:rPr lang="en-US" dirty="0"/>
              <a:t>9/12/2023</a:t>
            </a:fld>
            <a:endParaRPr lang="en-US" dirty="0"/>
          </a:p>
        </p:txBody>
      </p:sp>
      <p:sp>
        <p:nvSpPr>
          <p:cNvPr id="3" name="Footer Placeholder 2"/>
          <p:cNvSpPr>
            <a:spLocks noGrp="1"/>
          </p:cNvSpPr>
          <p:nvPr>
            <p:ph type="ftr" sz="quarter" idx="11"/>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72FF4A-C44D-E341-A0E0-C614B927B08A}"/>
              </a:ext>
            </a:extLst>
          </p:cNvPr>
          <p:cNvPicPr>
            <a:picLocks noChangeAspect="1"/>
          </p:cNvPicPr>
          <p:nvPr userDrawn="1"/>
        </p:nvPicPr>
        <p:blipFill>
          <a:blip r:embed="rId2"/>
          <a:stretch>
            <a:fillRect/>
          </a:stretch>
        </p:blipFill>
        <p:spPr>
          <a:xfrm>
            <a:off x="6834" y="0"/>
            <a:ext cx="12178331" cy="6858000"/>
          </a:xfrm>
          <a:prstGeom prst="rect">
            <a:avLst/>
          </a:prstGeom>
        </p:spPr>
      </p:pic>
      <p:sp>
        <p:nvSpPr>
          <p:cNvPr id="2" name="Title 1"/>
          <p:cNvSpPr>
            <a:spLocks noGrp="1"/>
          </p:cNvSpPr>
          <p:nvPr>
            <p:ph type="title"/>
          </p:nvPr>
        </p:nvSpPr>
        <p:spPr>
          <a:xfrm>
            <a:off x="1154954" y="1295400"/>
            <a:ext cx="3463937" cy="1600200"/>
          </a:xfrm>
        </p:spPr>
        <p:txBody>
          <a:bodyPr anchor="b"/>
          <a:lstStyle>
            <a:lvl1pPr algn="l">
              <a:defRPr sz="3600" b="1"/>
            </a:lvl1pPr>
          </a:lstStyle>
          <a:p>
            <a:r>
              <a:rPr lang="en-US" dirty="0"/>
              <a:t>Click to edit Master title style</a:t>
            </a:r>
          </a:p>
        </p:txBody>
      </p:sp>
      <p:sp>
        <p:nvSpPr>
          <p:cNvPr id="3" name="Content Placeholder 2"/>
          <p:cNvSpPr>
            <a:spLocks noGrp="1"/>
          </p:cNvSpPr>
          <p:nvPr>
            <p:ph idx="1"/>
          </p:nvPr>
        </p:nvSpPr>
        <p:spPr>
          <a:xfrm>
            <a:off x="5216769" y="1447800"/>
            <a:ext cx="5754443"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bwMode="gray">
          <a:xfrm>
            <a:off x="1154954" y="3129280"/>
            <a:ext cx="2793158" cy="2895599"/>
          </a:xfrm>
        </p:spPr>
        <p:txBody>
          <a:bodyPr>
            <a:normAutofit/>
          </a:bodyPr>
          <a:lstStyle>
            <a:lvl1pPr marL="0" indent="0">
              <a:buNone/>
              <a:defRPr sz="1800" b="1" spc="300">
                <a:solidFill>
                  <a:schemeClr val="accent1"/>
                </a:solidFill>
                <a:effectLst>
                  <a:outerShdw blurRad="38100" dist="38100" dir="2700000" algn="tl">
                    <a:srgbClr val="000000">
                      <a:alpha val="43137"/>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9/12/2023</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9/12/2023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0352540" y="295729"/>
            <a:ext cx="838199" cy="767687"/>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2701844-8CE2-BC42-9065-E465C11484A5}"/>
              </a:ext>
            </a:extLst>
          </p:cNvPr>
          <p:cNvPicPr>
            <a:picLocks noChangeAspect="1"/>
          </p:cNvPicPr>
          <p:nvPr userDrawn="1"/>
        </p:nvPicPr>
        <p:blipFill>
          <a:blip r:embed="rId13"/>
          <a:stretch>
            <a:fillRect/>
          </a:stretch>
        </p:blipFill>
        <p:spPr>
          <a:xfrm>
            <a:off x="6834" y="0"/>
            <a:ext cx="12178332" cy="6858000"/>
          </a:xfrm>
          <a:prstGeom prst="rect">
            <a:avLst/>
          </a:prstGeom>
        </p:spPr>
      </p:pic>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9/12/2023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9" r:id="rId9"/>
    <p:sldLayoutId id="2147483670" r:id="rId10"/>
    <p:sldLayoutId id="2147483658" r:id="rId11"/>
  </p:sldLayoutIdLst>
  <p:hf sldNum="0" hdr="0" ftr="0" dt="0"/>
  <p:txStyles>
    <p:titleStyle>
      <a:lvl1pPr algn="l" defTabSz="457200" rtl="0" eaLnBrk="1" latinLnBrk="0" hangingPunct="1">
        <a:spcBef>
          <a:spcPct val="0"/>
        </a:spcBef>
        <a:buNone/>
        <a:defRPr sz="3600" b="1" i="0" kern="1200">
          <a:solidFill>
            <a:schemeClr val="bg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06F415-BDEC-9F44-927B-A998B62FA582}"/>
              </a:ext>
            </a:extLst>
          </p:cNvPr>
          <p:cNvSpPr>
            <a:spLocks noGrp="1"/>
          </p:cNvSpPr>
          <p:nvPr>
            <p:ph type="title"/>
          </p:nvPr>
        </p:nvSpPr>
        <p:spPr>
          <a:xfrm>
            <a:off x="442291" y="491988"/>
            <a:ext cx="4105931" cy="5933660"/>
          </a:xfrm>
        </p:spPr>
        <p:txBody>
          <a:bodyPr/>
          <a:lstStyle/>
          <a:p>
            <a:br>
              <a:rPr lang="en-GB" sz="3200" dirty="0">
                <a:effectLst/>
              </a:rPr>
            </a:br>
            <a:br>
              <a:rPr lang="en-GB" sz="3200" dirty="0">
                <a:effectLst/>
              </a:rPr>
            </a:br>
            <a:br>
              <a:rPr lang="en-GB" sz="3200" dirty="0">
                <a:effectLst/>
              </a:rPr>
            </a:br>
            <a:br>
              <a:rPr lang="en-GB" sz="3200" dirty="0">
                <a:effectLst/>
              </a:rPr>
            </a:br>
            <a:r>
              <a:rPr lang="en-GB" sz="3200" dirty="0">
                <a:effectLst/>
              </a:rPr>
              <a:t>24</a:t>
            </a:r>
            <a:r>
              <a:rPr lang="en-GB" sz="3200" baseline="30000" dirty="0">
                <a:effectLst/>
              </a:rPr>
              <a:t>th</a:t>
            </a:r>
            <a:r>
              <a:rPr lang="en-GB" sz="3200" dirty="0">
                <a:effectLst/>
              </a:rPr>
              <a:t> Annual TRICS® User Meeting</a:t>
            </a:r>
            <a:br>
              <a:rPr lang="en-GB" sz="3200" dirty="0">
                <a:effectLst/>
              </a:rPr>
            </a:br>
            <a:br>
              <a:rPr lang="en-GB" sz="3200" dirty="0">
                <a:effectLst/>
              </a:rPr>
            </a:br>
            <a:r>
              <a:rPr lang="en-GB" sz="3200" dirty="0">
                <a:effectLst/>
              </a:rPr>
              <a:t>Changes in Travel Behaviour</a:t>
            </a:r>
            <a:br>
              <a:rPr lang="en-GB" sz="3200" dirty="0">
                <a:effectLst/>
              </a:rPr>
            </a:br>
            <a:br>
              <a:rPr lang="en-GB" sz="3200" dirty="0">
                <a:effectLst/>
              </a:rPr>
            </a:br>
            <a:r>
              <a:rPr lang="en-GB" sz="2800" dirty="0">
                <a:effectLst/>
              </a:rPr>
              <a:t>Lynn Basford</a:t>
            </a:r>
            <a:br>
              <a:rPr lang="en-GB" sz="2800" dirty="0">
                <a:effectLst/>
              </a:rPr>
            </a:br>
            <a:r>
              <a:rPr lang="en-GB" sz="2000" dirty="0">
                <a:effectLst/>
              </a:rPr>
              <a:t>BasfordPowers</a:t>
            </a:r>
            <a:br>
              <a:rPr lang="en-GB" sz="3200" dirty="0">
                <a:effectLst/>
              </a:rPr>
            </a:br>
            <a:br>
              <a:rPr lang="en-GB" dirty="0">
                <a:effectLst/>
              </a:rPr>
            </a:br>
            <a:r>
              <a:rPr lang="en-GB" sz="1600" dirty="0">
                <a:effectLst/>
              </a:rPr>
              <a:t>London Transport Museum, Covent Garden Piazza </a:t>
            </a:r>
            <a:br>
              <a:rPr lang="en-GB" sz="1600" dirty="0">
                <a:effectLst/>
              </a:rPr>
            </a:br>
            <a:r>
              <a:rPr lang="en-GB" sz="1600" dirty="0">
                <a:effectLst/>
              </a:rPr>
              <a:t>Tuesday 25th June 2019</a:t>
            </a:r>
            <a:endParaRPr lang="en-US" sz="1600" dirty="0"/>
          </a:p>
        </p:txBody>
      </p:sp>
      <p:pic>
        <p:nvPicPr>
          <p:cNvPr id="8" name="Content Placeholder 7">
            <a:extLst>
              <a:ext uri="{FF2B5EF4-FFF2-40B4-BE49-F238E27FC236}">
                <a16:creationId xmlns:a16="http://schemas.microsoft.com/office/drawing/2014/main" id="{162FF019-DFDB-DB47-AB36-F6834660E137}"/>
              </a:ext>
            </a:extLst>
          </p:cNvPr>
          <p:cNvPicPr>
            <a:picLocks noGrp="1" noChangeAspect="1"/>
          </p:cNvPicPr>
          <p:nvPr>
            <p:ph idx="1"/>
          </p:nvPr>
        </p:nvPicPr>
        <p:blipFill>
          <a:blip r:embed="rId2"/>
          <a:stretch>
            <a:fillRect/>
          </a:stretch>
        </p:blipFill>
        <p:spPr>
          <a:xfrm>
            <a:off x="5494277" y="2602009"/>
            <a:ext cx="5613438" cy="1453124"/>
          </a:xfrm>
        </p:spPr>
      </p:pic>
      <p:pic>
        <p:nvPicPr>
          <p:cNvPr id="3" name="Picture 2">
            <a:extLst>
              <a:ext uri="{FF2B5EF4-FFF2-40B4-BE49-F238E27FC236}">
                <a16:creationId xmlns:a16="http://schemas.microsoft.com/office/drawing/2014/main" id="{A2632763-DFE5-4E89-BBD8-996E25878FB4}"/>
              </a:ext>
            </a:extLst>
          </p:cNvPr>
          <p:cNvPicPr>
            <a:picLocks noChangeAspect="1"/>
          </p:cNvPicPr>
          <p:nvPr/>
        </p:nvPicPr>
        <p:blipFill>
          <a:blip r:embed="rId3"/>
          <a:stretch>
            <a:fillRect/>
          </a:stretch>
        </p:blipFill>
        <p:spPr>
          <a:xfrm>
            <a:off x="10018514" y="4624188"/>
            <a:ext cx="1584960" cy="1537272"/>
          </a:xfrm>
          <a:prstGeom prst="rect">
            <a:avLst/>
          </a:prstGeom>
        </p:spPr>
      </p:pic>
    </p:spTree>
    <p:extLst>
      <p:ext uri="{BB962C8B-B14F-4D97-AF65-F5344CB8AC3E}">
        <p14:creationId xmlns:p14="http://schemas.microsoft.com/office/powerpoint/2010/main" val="3299500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64438-DB91-46BA-8188-6A6774B71463}"/>
              </a:ext>
            </a:extLst>
          </p:cNvPr>
          <p:cNvSpPr>
            <a:spLocks noGrp="1"/>
          </p:cNvSpPr>
          <p:nvPr>
            <p:ph type="title"/>
          </p:nvPr>
        </p:nvSpPr>
        <p:spPr/>
        <p:txBody>
          <a:bodyPr/>
          <a:lstStyle/>
          <a:p>
            <a:r>
              <a:rPr lang="en-GB" dirty="0"/>
              <a:t>Scenario Planning</a:t>
            </a:r>
          </a:p>
        </p:txBody>
      </p:sp>
      <p:sp>
        <p:nvSpPr>
          <p:cNvPr id="3" name="Content Placeholder 2">
            <a:extLst>
              <a:ext uri="{FF2B5EF4-FFF2-40B4-BE49-F238E27FC236}">
                <a16:creationId xmlns:a16="http://schemas.microsoft.com/office/drawing/2014/main" id="{13710DB6-6780-4B50-9445-CFB15AC625A8}"/>
              </a:ext>
            </a:extLst>
          </p:cNvPr>
          <p:cNvSpPr>
            <a:spLocks noGrp="1"/>
          </p:cNvSpPr>
          <p:nvPr>
            <p:ph idx="1"/>
          </p:nvPr>
        </p:nvSpPr>
        <p:spPr/>
        <p:txBody>
          <a:bodyPr>
            <a:normAutofit fontScale="92500" lnSpcReduction="10000"/>
          </a:bodyPr>
          <a:lstStyle/>
          <a:p>
            <a:r>
              <a:rPr lang="en-GB" dirty="0"/>
              <a:t>Uncertainty Ahead sets out the principles of scenario planning. </a:t>
            </a:r>
          </a:p>
          <a:p>
            <a:r>
              <a:rPr lang="en-GB" dirty="0"/>
              <a:t>Scenario planning is contrasted with forecasting, which, while we commonly use in understanding the impacts of proposed developments, conceals uncertainty and gives misplaced confidence in the future. </a:t>
            </a:r>
          </a:p>
          <a:p>
            <a:r>
              <a:rPr lang="en-GB" dirty="0"/>
              <a:t>Scenario planning enables us to ask the following three key questions: </a:t>
            </a:r>
          </a:p>
          <a:p>
            <a:pPr lvl="1"/>
            <a:r>
              <a:rPr lang="en-GB" dirty="0"/>
              <a:t>What sort of place are we creating?</a:t>
            </a:r>
          </a:p>
          <a:p>
            <a:pPr lvl="1"/>
            <a:r>
              <a:rPr lang="en-GB" dirty="0"/>
              <a:t>What kinds of activity do we need to travel for?</a:t>
            </a:r>
          </a:p>
          <a:p>
            <a:pPr lvl="1"/>
            <a:r>
              <a:rPr lang="en-GB" dirty="0"/>
              <a:t>How will we provide for mobility?</a:t>
            </a:r>
          </a:p>
          <a:p>
            <a:r>
              <a:rPr lang="en-GB" dirty="0"/>
              <a:t> </a:t>
            </a:r>
            <a:r>
              <a:rPr lang="en-GB" b="1" dirty="0"/>
              <a:t>In asking and answering these questions we are moving to a “decide and provide” approach rather than the traditional “predict and provide” approach which takes as its base assumption that people will maintain past and current travel behaviour. </a:t>
            </a:r>
          </a:p>
          <a:p>
            <a:endParaRPr lang="en-GB" dirty="0"/>
          </a:p>
        </p:txBody>
      </p:sp>
    </p:spTree>
    <p:extLst>
      <p:ext uri="{BB962C8B-B14F-4D97-AF65-F5344CB8AC3E}">
        <p14:creationId xmlns:p14="http://schemas.microsoft.com/office/powerpoint/2010/main" val="2448289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64438-DB91-46BA-8188-6A6774B71463}"/>
              </a:ext>
            </a:extLst>
          </p:cNvPr>
          <p:cNvSpPr>
            <a:spLocks noGrp="1"/>
          </p:cNvSpPr>
          <p:nvPr>
            <p:ph type="title"/>
          </p:nvPr>
        </p:nvSpPr>
        <p:spPr/>
        <p:txBody>
          <a:bodyPr/>
          <a:lstStyle/>
          <a:p>
            <a:r>
              <a:rPr lang="en-GB" dirty="0"/>
              <a:t>Scenario Planning and TRICS</a:t>
            </a:r>
          </a:p>
        </p:txBody>
      </p:sp>
      <p:sp>
        <p:nvSpPr>
          <p:cNvPr id="3" name="Content Placeholder 2">
            <a:extLst>
              <a:ext uri="{FF2B5EF4-FFF2-40B4-BE49-F238E27FC236}">
                <a16:creationId xmlns:a16="http://schemas.microsoft.com/office/drawing/2014/main" id="{13710DB6-6780-4B50-9445-CFB15AC625A8}"/>
              </a:ext>
            </a:extLst>
          </p:cNvPr>
          <p:cNvSpPr>
            <a:spLocks noGrp="1"/>
          </p:cNvSpPr>
          <p:nvPr>
            <p:ph idx="1"/>
          </p:nvPr>
        </p:nvSpPr>
        <p:spPr/>
        <p:txBody>
          <a:bodyPr>
            <a:normAutofit fontScale="92500" lnSpcReduction="10000"/>
          </a:bodyPr>
          <a:lstStyle/>
          <a:p>
            <a:r>
              <a:rPr lang="en-GB" dirty="0"/>
              <a:t>In the transport assessment process, vision led thinking and scenario planning can be represented by setting out a range of the potential trip generation outcomes that could take place within a proposed development in the context of “what sort of place are we creating?”  </a:t>
            </a:r>
          </a:p>
          <a:p>
            <a:r>
              <a:rPr lang="en-GB" dirty="0"/>
              <a:t>This range of trip generation can include consideration of background growth scenarios (as seen in the RTF18 report) as well as the implications of high and low provision of sustainable transport measures. </a:t>
            </a:r>
          </a:p>
          <a:p>
            <a:r>
              <a:rPr lang="en-GB" dirty="0"/>
              <a:t>The travel behaviour trends and trip reductions that have been presented in this document do not provide developers with an opportunity avoid implementing transport measures. </a:t>
            </a:r>
          </a:p>
          <a:p>
            <a:r>
              <a:rPr lang="en-GB" dirty="0"/>
              <a:t>A range of potential trip generation arising from plausible scenarios could be represented as a trip rate fan -  “Fan of Influence” </a:t>
            </a:r>
          </a:p>
          <a:p>
            <a:r>
              <a:rPr lang="en-GB" dirty="0"/>
              <a:t>The scale of the development is an important consideration as to whether scenario planning is applicable. </a:t>
            </a:r>
          </a:p>
          <a:p>
            <a:endParaRPr lang="en-GB" dirty="0"/>
          </a:p>
        </p:txBody>
      </p:sp>
    </p:spTree>
    <p:extLst>
      <p:ext uri="{BB962C8B-B14F-4D97-AF65-F5344CB8AC3E}">
        <p14:creationId xmlns:p14="http://schemas.microsoft.com/office/powerpoint/2010/main" val="823522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64438-DB91-46BA-8188-6A6774B71463}"/>
              </a:ext>
            </a:extLst>
          </p:cNvPr>
          <p:cNvSpPr>
            <a:spLocks noGrp="1"/>
          </p:cNvSpPr>
          <p:nvPr>
            <p:ph type="title"/>
          </p:nvPr>
        </p:nvSpPr>
        <p:spPr/>
        <p:txBody>
          <a:bodyPr/>
          <a:lstStyle/>
          <a:p>
            <a:r>
              <a:rPr lang="en-GB" dirty="0"/>
              <a:t>Supporting Decision Makers</a:t>
            </a:r>
          </a:p>
        </p:txBody>
      </p:sp>
      <p:sp>
        <p:nvSpPr>
          <p:cNvPr id="3" name="Content Placeholder 2">
            <a:extLst>
              <a:ext uri="{FF2B5EF4-FFF2-40B4-BE49-F238E27FC236}">
                <a16:creationId xmlns:a16="http://schemas.microsoft.com/office/drawing/2014/main" id="{13710DB6-6780-4B50-9445-CFB15AC625A8}"/>
              </a:ext>
            </a:extLst>
          </p:cNvPr>
          <p:cNvSpPr>
            <a:spLocks noGrp="1"/>
          </p:cNvSpPr>
          <p:nvPr>
            <p:ph idx="1"/>
          </p:nvPr>
        </p:nvSpPr>
        <p:spPr/>
        <p:txBody>
          <a:bodyPr>
            <a:normAutofit/>
          </a:bodyPr>
          <a:lstStyle/>
          <a:p>
            <a:r>
              <a:rPr lang="en-GB" dirty="0"/>
              <a:t>At the earliest stage decision makers; local authority officers and politicians need to be brought into the discussions surrounding the use of the “decide and provide” approach, the use of trends and scenario planning and the trip generation analysis. </a:t>
            </a:r>
          </a:p>
          <a:p>
            <a:r>
              <a:rPr lang="en-GB" dirty="0"/>
              <a:t>The Transport Assessment Scoping meeting can be used to discuss and understand how the assessment will use “decide and provide” in place of “predict and provide”.</a:t>
            </a:r>
          </a:p>
          <a:p>
            <a:r>
              <a:rPr lang="en-GB" dirty="0"/>
              <a:t>Presenting the case for the site is not just about numbers and impacts, it is about telling the story surrounding the assumptions, the scenarios, the validity of the approach from the DfT perspective. </a:t>
            </a:r>
          </a:p>
          <a:p>
            <a:endParaRPr lang="en-GB" dirty="0"/>
          </a:p>
          <a:p>
            <a:endParaRPr lang="en-GB" dirty="0"/>
          </a:p>
        </p:txBody>
      </p:sp>
    </p:spTree>
    <p:extLst>
      <p:ext uri="{BB962C8B-B14F-4D97-AF65-F5344CB8AC3E}">
        <p14:creationId xmlns:p14="http://schemas.microsoft.com/office/powerpoint/2010/main" val="3384369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p:txBody>
          <a:bodyPr/>
          <a:lstStyle/>
          <a:p>
            <a:r>
              <a:rPr lang="en-US" dirty="0"/>
              <a:t>Implications for TRICS - Summary</a:t>
            </a:r>
          </a:p>
        </p:txBody>
      </p:sp>
      <p:sp>
        <p:nvSpPr>
          <p:cNvPr id="3" name="Content Placeholder 2">
            <a:extLst>
              <a:ext uri="{FF2B5EF4-FFF2-40B4-BE49-F238E27FC236}">
                <a16:creationId xmlns:a16="http://schemas.microsoft.com/office/drawing/2014/main" id="{1B7EC0C6-1C0F-9745-87B2-160F9BD181A6}"/>
              </a:ext>
            </a:extLst>
          </p:cNvPr>
          <p:cNvSpPr>
            <a:spLocks noGrp="1"/>
          </p:cNvSpPr>
          <p:nvPr>
            <p:ph idx="1"/>
          </p:nvPr>
        </p:nvSpPr>
        <p:spPr>
          <a:xfrm>
            <a:off x="1154954" y="2603500"/>
            <a:ext cx="8825659" cy="3886752"/>
          </a:xfrm>
        </p:spPr>
        <p:txBody>
          <a:bodyPr>
            <a:normAutofit fontScale="92500" lnSpcReduction="10000"/>
          </a:bodyPr>
          <a:lstStyle/>
          <a:p>
            <a:r>
              <a:rPr lang="en-GB" dirty="0"/>
              <a:t>It seems plausible that trip rates, in particular vehicle trip rates in urban areas could become lower or plateau at current rates.</a:t>
            </a:r>
          </a:p>
          <a:p>
            <a:r>
              <a:rPr lang="en-GB" dirty="0"/>
              <a:t>Exposing and accommodating uncertainty in socio technological, economic, environmental  and political drivers becomes a key activity in the transport assessment process. </a:t>
            </a:r>
          </a:p>
          <a:p>
            <a:r>
              <a:rPr lang="en-GB" dirty="0"/>
              <a:t>It appears that the national data trends are reflected at a local level in the TRICS historic data review. </a:t>
            </a:r>
          </a:p>
          <a:p>
            <a:r>
              <a:rPr lang="en-GB" dirty="0"/>
              <a:t>Further trip reduction may be experienced on the local road network, dependent on the location of proposed site, that should be taken into account in the trip generation and distribution process. </a:t>
            </a:r>
          </a:p>
          <a:p>
            <a:r>
              <a:rPr lang="en-GB" dirty="0"/>
              <a:t>If no recognition is given to trends shown in the evidence from </a:t>
            </a:r>
            <a:r>
              <a:rPr lang="en-GB" i="1" dirty="0"/>
              <a:t>All Change</a:t>
            </a:r>
            <a:r>
              <a:rPr lang="en-GB" dirty="0"/>
              <a:t> and the DfT RTF18 report then it is inevitable that transport planning will continue to provide infrastructure that meets previous predicted needs rather than the transport needs of the future. This runs the risk of stranded or underutilised assets. </a:t>
            </a:r>
          </a:p>
          <a:p>
            <a:endParaRPr lang="en-GB" dirty="0"/>
          </a:p>
          <a:p>
            <a:endParaRPr lang="en-US" dirty="0"/>
          </a:p>
        </p:txBody>
      </p:sp>
    </p:spTree>
    <p:extLst>
      <p:ext uri="{BB962C8B-B14F-4D97-AF65-F5344CB8AC3E}">
        <p14:creationId xmlns:p14="http://schemas.microsoft.com/office/powerpoint/2010/main" val="435076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p:txBody>
          <a:bodyPr/>
          <a:lstStyle/>
          <a:p>
            <a:r>
              <a:rPr lang="en-US" dirty="0"/>
              <a:t>User Group Discussion Questions</a:t>
            </a:r>
          </a:p>
        </p:txBody>
      </p:sp>
      <p:sp>
        <p:nvSpPr>
          <p:cNvPr id="3" name="Content Placeholder 2">
            <a:extLst>
              <a:ext uri="{FF2B5EF4-FFF2-40B4-BE49-F238E27FC236}">
                <a16:creationId xmlns:a16="http://schemas.microsoft.com/office/drawing/2014/main" id="{1B7EC0C6-1C0F-9745-87B2-160F9BD181A6}"/>
              </a:ext>
            </a:extLst>
          </p:cNvPr>
          <p:cNvSpPr>
            <a:spLocks noGrp="1"/>
          </p:cNvSpPr>
          <p:nvPr>
            <p:ph idx="1"/>
          </p:nvPr>
        </p:nvSpPr>
        <p:spPr>
          <a:xfrm>
            <a:off x="1154954" y="2603500"/>
            <a:ext cx="8825659" cy="3886752"/>
          </a:xfrm>
        </p:spPr>
        <p:txBody>
          <a:bodyPr>
            <a:normAutofit/>
          </a:bodyPr>
          <a:lstStyle/>
          <a:p>
            <a:r>
              <a:rPr lang="en-GB" b="1" dirty="0"/>
              <a:t>How can we accommodate the travel behaviour change evidenced in the trends analysis to inform vision led  supply led demand development decisions? </a:t>
            </a:r>
          </a:p>
          <a:p>
            <a:r>
              <a:rPr lang="en-GB" b="1" dirty="0"/>
              <a:t>How do we best present the evidence of the change in travel behaviour over time in transport assessments, using local and national trends information?</a:t>
            </a:r>
          </a:p>
          <a:p>
            <a:r>
              <a:rPr lang="en-GB" b="1" dirty="0"/>
              <a:t>The trend information shown in the TRICS research and the All Change report can be used to formulate local policy, how can this information be used in the planning process?</a:t>
            </a:r>
          </a:p>
          <a:p>
            <a:r>
              <a:rPr lang="en-GB" b="1" dirty="0"/>
              <a:t>What information will support decision makers taking forward the “decide and provide” approach? </a:t>
            </a:r>
          </a:p>
          <a:p>
            <a:r>
              <a:rPr lang="en-GB" b="1" dirty="0"/>
              <a:t>What level of uncertainty in trip rates might mean a more flexible transport strategy for the site is required and what monitoring strategy would be required?</a:t>
            </a:r>
          </a:p>
          <a:p>
            <a:endParaRPr lang="en-GB" dirty="0"/>
          </a:p>
          <a:p>
            <a:endParaRPr lang="en-US" dirty="0"/>
          </a:p>
        </p:txBody>
      </p:sp>
    </p:spTree>
    <p:extLst>
      <p:ext uri="{BB962C8B-B14F-4D97-AF65-F5344CB8AC3E}">
        <p14:creationId xmlns:p14="http://schemas.microsoft.com/office/powerpoint/2010/main" val="239273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p:txBody>
          <a:bodyPr/>
          <a:lstStyle/>
          <a:p>
            <a:r>
              <a:rPr lang="en-US" dirty="0"/>
              <a:t>User Group Discussion Questions</a:t>
            </a:r>
          </a:p>
        </p:txBody>
      </p:sp>
      <p:sp>
        <p:nvSpPr>
          <p:cNvPr id="3" name="Content Placeholder 2">
            <a:extLst>
              <a:ext uri="{FF2B5EF4-FFF2-40B4-BE49-F238E27FC236}">
                <a16:creationId xmlns:a16="http://schemas.microsoft.com/office/drawing/2014/main" id="{1B7EC0C6-1C0F-9745-87B2-160F9BD181A6}"/>
              </a:ext>
            </a:extLst>
          </p:cNvPr>
          <p:cNvSpPr>
            <a:spLocks noGrp="1"/>
          </p:cNvSpPr>
          <p:nvPr>
            <p:ph idx="1"/>
          </p:nvPr>
        </p:nvSpPr>
        <p:spPr>
          <a:xfrm>
            <a:off x="1154954" y="2603500"/>
            <a:ext cx="8825659" cy="3886752"/>
          </a:xfrm>
        </p:spPr>
        <p:txBody>
          <a:bodyPr>
            <a:normAutofit/>
          </a:bodyPr>
          <a:lstStyle/>
          <a:p>
            <a:r>
              <a:rPr lang="en-GB" b="1" dirty="0"/>
              <a:t>What aggregation advice should be issued to users about different sites in different area types and regions?</a:t>
            </a:r>
          </a:p>
          <a:p>
            <a:r>
              <a:rPr lang="en-GB" b="1" dirty="0"/>
              <a:t>What guidance should TRICS issue over variability of trip rates? Is variability more important under a decide and provide future than has previously been allowed for?</a:t>
            </a:r>
          </a:p>
          <a:p>
            <a:r>
              <a:rPr lang="en-GB" b="1" dirty="0"/>
              <a:t>What research needs are there to understand the quite significant temporal shifts in trip rates for some use classes?</a:t>
            </a:r>
          </a:p>
          <a:p>
            <a:r>
              <a:rPr lang="en-GB" b="1" dirty="0"/>
              <a:t>What scale and type of development would be best suited to scenario planning?</a:t>
            </a:r>
          </a:p>
          <a:p>
            <a:r>
              <a:rPr lang="en-GB" b="1" dirty="0"/>
              <a:t>What further work needs to be carried out to understand the relationship between TEMPRO and TRICS?</a:t>
            </a:r>
          </a:p>
          <a:p>
            <a:endParaRPr lang="en-US" dirty="0"/>
          </a:p>
        </p:txBody>
      </p:sp>
    </p:spTree>
    <p:extLst>
      <p:ext uri="{BB962C8B-B14F-4D97-AF65-F5344CB8AC3E}">
        <p14:creationId xmlns:p14="http://schemas.microsoft.com/office/powerpoint/2010/main" val="567362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53826-E990-450E-A74D-624B3E8E802A}"/>
              </a:ext>
            </a:extLst>
          </p:cNvPr>
          <p:cNvSpPr>
            <a:spLocks noGrp="1"/>
          </p:cNvSpPr>
          <p:nvPr>
            <p:ph type="title"/>
          </p:nvPr>
        </p:nvSpPr>
        <p:spPr/>
        <p:txBody>
          <a:bodyPr/>
          <a:lstStyle/>
          <a:p>
            <a:r>
              <a:rPr lang="en-GB" dirty="0"/>
              <a:t>Changes in Travel Behaviour</a:t>
            </a:r>
          </a:p>
        </p:txBody>
      </p:sp>
      <p:sp>
        <p:nvSpPr>
          <p:cNvPr id="5" name="Rectangle 4">
            <a:extLst>
              <a:ext uri="{FF2B5EF4-FFF2-40B4-BE49-F238E27FC236}">
                <a16:creationId xmlns:a16="http://schemas.microsoft.com/office/drawing/2014/main" id="{7D3D6BF0-3FB7-4249-BC8E-36E3F152C20B}"/>
              </a:ext>
            </a:extLst>
          </p:cNvPr>
          <p:cNvSpPr/>
          <p:nvPr/>
        </p:nvSpPr>
        <p:spPr>
          <a:xfrm>
            <a:off x="564596" y="3244334"/>
            <a:ext cx="5701192" cy="1754326"/>
          </a:xfrm>
          <a:prstGeom prst="rect">
            <a:avLst/>
          </a:prstGeom>
        </p:spPr>
        <p:txBody>
          <a:bodyPr wrap="square">
            <a:spAutoFit/>
          </a:bodyPr>
          <a:lstStyle/>
          <a:p>
            <a:r>
              <a:rPr lang="en-GB" sz="3600" i="1" dirty="0"/>
              <a:t>Would you tell me, please, which way I ought to go from here?</a:t>
            </a:r>
            <a:endParaRPr lang="en-US" sz="3600" dirty="0"/>
          </a:p>
        </p:txBody>
      </p:sp>
      <p:sp>
        <p:nvSpPr>
          <p:cNvPr id="6" name="Content Placeholder 5">
            <a:extLst>
              <a:ext uri="{FF2B5EF4-FFF2-40B4-BE49-F238E27FC236}">
                <a16:creationId xmlns:a16="http://schemas.microsoft.com/office/drawing/2014/main" id="{15033EF3-0218-8A8B-8FBE-4936F10B5C0D}"/>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159470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p:txBody>
          <a:bodyPr/>
          <a:lstStyle/>
          <a:p>
            <a:r>
              <a:rPr lang="en-US" dirty="0"/>
              <a:t>Recognising Changes in Travel Behaviour</a:t>
            </a:r>
          </a:p>
        </p:txBody>
      </p:sp>
      <p:sp>
        <p:nvSpPr>
          <p:cNvPr id="3" name="Content Placeholder 2">
            <a:extLst>
              <a:ext uri="{FF2B5EF4-FFF2-40B4-BE49-F238E27FC236}">
                <a16:creationId xmlns:a16="http://schemas.microsoft.com/office/drawing/2014/main" id="{1B7EC0C6-1C0F-9745-87B2-160F9BD181A6}"/>
              </a:ext>
            </a:extLst>
          </p:cNvPr>
          <p:cNvSpPr>
            <a:spLocks noGrp="1"/>
          </p:cNvSpPr>
          <p:nvPr>
            <p:ph idx="1"/>
          </p:nvPr>
        </p:nvSpPr>
        <p:spPr>
          <a:xfrm>
            <a:off x="1154954" y="2603500"/>
            <a:ext cx="8825659" cy="3886752"/>
          </a:xfrm>
        </p:spPr>
        <p:txBody>
          <a:bodyPr>
            <a:normAutofit/>
          </a:bodyPr>
          <a:lstStyle/>
          <a:p>
            <a:r>
              <a:rPr lang="en-GB" dirty="0"/>
              <a:t>BasfordPowers (BP) in conjunction with ITS Leeds (Professor Greg Marsden) and UWE (Professor Glenn Lyons) has been commissioned to produce a TRICS Guidance Note concerning Change in Travel Behaviour.</a:t>
            </a:r>
          </a:p>
          <a:p>
            <a:r>
              <a:rPr lang="en-US" dirty="0"/>
              <a:t>Scope of the commission</a:t>
            </a:r>
            <a:r>
              <a:rPr lang="en-US" b="1" dirty="0"/>
              <a:t>:</a:t>
            </a:r>
          </a:p>
          <a:p>
            <a:pPr lvl="1"/>
            <a:r>
              <a:rPr lang="en-GB" dirty="0"/>
              <a:t>To inform TRICS users of the changes in travel behaviour.</a:t>
            </a:r>
            <a:endParaRPr lang="en-US" dirty="0"/>
          </a:p>
          <a:p>
            <a:pPr lvl="1"/>
            <a:r>
              <a:rPr lang="en-GB" dirty="0"/>
              <a:t>Trend analysis distilled from the All Change Report Commission on Travel Demand May 2018 covering travel demand, demographical changes that impact on travel choices (including aging population).</a:t>
            </a:r>
            <a:endParaRPr lang="en-US" dirty="0"/>
          </a:p>
          <a:p>
            <a:pPr lvl="1"/>
            <a:r>
              <a:rPr lang="en-GB" dirty="0"/>
              <a:t>Illustrate Scenario analysis drawing on the Department for Transport Road (DfT) Traffic Forecast 18 and CIHT FUTURES.</a:t>
            </a:r>
            <a:r>
              <a:rPr lang="en-US" b="1" dirty="0"/>
              <a:t> </a:t>
            </a:r>
          </a:p>
          <a:p>
            <a:pPr lvl="1"/>
            <a:r>
              <a:rPr lang="en-GB" dirty="0"/>
              <a:t>To examine TRICS trend analysis of historic trip rates for the three main land-uses of Food Retail, Offices and Houses Privately Owned.</a:t>
            </a:r>
          </a:p>
          <a:p>
            <a:pPr lvl="1"/>
            <a:endParaRPr lang="en-US" dirty="0"/>
          </a:p>
        </p:txBody>
      </p:sp>
    </p:spTree>
    <p:extLst>
      <p:ext uri="{BB962C8B-B14F-4D97-AF65-F5344CB8AC3E}">
        <p14:creationId xmlns:p14="http://schemas.microsoft.com/office/powerpoint/2010/main" val="954159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p:txBody>
          <a:bodyPr/>
          <a:lstStyle/>
          <a:p>
            <a:r>
              <a:rPr lang="en-US" dirty="0"/>
              <a:t>The evidence emerges…</a:t>
            </a:r>
          </a:p>
        </p:txBody>
      </p:sp>
      <p:pic>
        <p:nvPicPr>
          <p:cNvPr id="4" name="Content Placeholder 3" descr="A person standing in front of a screen&#10;&#10;Description generated with very high confidence">
            <a:extLst>
              <a:ext uri="{FF2B5EF4-FFF2-40B4-BE49-F238E27FC236}">
                <a16:creationId xmlns:a16="http://schemas.microsoft.com/office/drawing/2014/main" id="{C3464006-EA39-4010-878D-C3D0055E70D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09000" y="3081329"/>
            <a:ext cx="4077393" cy="2427316"/>
          </a:xfrm>
          <a:prstGeom prst="rect">
            <a:avLst/>
          </a:prstGeom>
        </p:spPr>
      </p:pic>
      <p:pic>
        <p:nvPicPr>
          <p:cNvPr id="5" name="Picture 4" descr="&#10;">
            <a:extLst>
              <a:ext uri="{FF2B5EF4-FFF2-40B4-BE49-F238E27FC236}">
                <a16:creationId xmlns:a16="http://schemas.microsoft.com/office/drawing/2014/main" id="{190B97A4-0EF2-426D-8FE8-6F9C758808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8439" y="3026825"/>
            <a:ext cx="5675697" cy="2427316"/>
          </a:xfrm>
          <a:prstGeom prst="rect">
            <a:avLst/>
          </a:prstGeom>
        </p:spPr>
      </p:pic>
    </p:spTree>
    <p:extLst>
      <p:ext uri="{BB962C8B-B14F-4D97-AF65-F5344CB8AC3E}">
        <p14:creationId xmlns:p14="http://schemas.microsoft.com/office/powerpoint/2010/main" val="3539621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p:txBody>
          <a:bodyPr/>
          <a:lstStyle/>
          <a:p>
            <a:r>
              <a:rPr lang="en-US" dirty="0"/>
              <a:t>Changes in Travel Behaviour</a:t>
            </a:r>
          </a:p>
        </p:txBody>
      </p:sp>
      <p:sp>
        <p:nvSpPr>
          <p:cNvPr id="3" name="Content Placeholder 2">
            <a:extLst>
              <a:ext uri="{FF2B5EF4-FFF2-40B4-BE49-F238E27FC236}">
                <a16:creationId xmlns:a16="http://schemas.microsoft.com/office/drawing/2014/main" id="{1B7EC0C6-1C0F-9745-87B2-160F9BD181A6}"/>
              </a:ext>
            </a:extLst>
          </p:cNvPr>
          <p:cNvSpPr>
            <a:spLocks noGrp="1"/>
          </p:cNvSpPr>
          <p:nvPr>
            <p:ph idx="1"/>
          </p:nvPr>
        </p:nvSpPr>
        <p:spPr>
          <a:xfrm>
            <a:off x="1154954" y="2603500"/>
            <a:ext cx="8825659" cy="3886752"/>
          </a:xfrm>
        </p:spPr>
        <p:txBody>
          <a:bodyPr>
            <a:normAutofit lnSpcReduction="10000"/>
          </a:bodyPr>
          <a:lstStyle/>
          <a:p>
            <a:r>
              <a:rPr lang="en-GB" b="1" dirty="0"/>
              <a:t>Travelling less: </a:t>
            </a:r>
            <a:r>
              <a:rPr lang="en-GB" dirty="0"/>
              <a:t>Evidence from the Commission for Travel Demand shows that we make 16% fewer trips than in 1996, travel 10% fewer miles than in 2002 and spend 22 hours less time travelling than we did in 2008.</a:t>
            </a:r>
          </a:p>
          <a:p>
            <a:r>
              <a:rPr lang="en-GB" b="1" dirty="0"/>
              <a:t>Retail</a:t>
            </a:r>
            <a:r>
              <a:rPr lang="en-GB" dirty="0"/>
              <a:t>: Online shopping is growing at around 10-12% per annum and now represents 17% of total UK retail sales. There has been a 30% decrease in physical shopping trips over the past decade and 16% decline in distance travelled.</a:t>
            </a:r>
          </a:p>
          <a:p>
            <a:r>
              <a:rPr lang="en-GB" b="1" dirty="0"/>
              <a:t>Socio Economics: </a:t>
            </a:r>
            <a:r>
              <a:rPr lang="en-GB" dirty="0"/>
              <a:t>Younger generations are travelling 20% less (17-34 years) and 35-64 year olds are travelling 10% less. These trends are expected to continue.</a:t>
            </a:r>
          </a:p>
          <a:p>
            <a:r>
              <a:rPr lang="en-GB" b="1" dirty="0"/>
              <a:t>Travel to work</a:t>
            </a:r>
            <a:r>
              <a:rPr lang="en-GB" dirty="0"/>
              <a:t>: The DfT’s substantive review of travel to work trends in 2017 revealed that there has been a substantial decrease in commuting trips between 1988/92 and 2013/2014, from 7.1 journeys per worker per week down to 5.7 journeys. </a:t>
            </a:r>
          </a:p>
          <a:p>
            <a:pPr marL="0" indent="0">
              <a:buNone/>
            </a:pPr>
            <a:r>
              <a:rPr lang="en-GB" b="1" i="1" dirty="0"/>
              <a:t> </a:t>
            </a:r>
            <a:r>
              <a:rPr lang="en-GB" sz="1600" b="1" i="1" dirty="0"/>
              <a:t>Source: All Change? The future of travel demand and the implications for policy and planning</a:t>
            </a:r>
            <a:r>
              <a:rPr lang="en-GB" sz="1600" b="1" dirty="0"/>
              <a:t> The Commission on Travel Demand in May 2018</a:t>
            </a:r>
          </a:p>
          <a:p>
            <a:endParaRPr lang="en-US" dirty="0"/>
          </a:p>
        </p:txBody>
      </p:sp>
    </p:spTree>
    <p:extLst>
      <p:ext uri="{BB962C8B-B14F-4D97-AF65-F5344CB8AC3E}">
        <p14:creationId xmlns:p14="http://schemas.microsoft.com/office/powerpoint/2010/main" val="3592296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p:txBody>
          <a:bodyPr/>
          <a:lstStyle/>
          <a:p>
            <a:r>
              <a:rPr lang="en-US" dirty="0"/>
              <a:t>Changes in Travel Behaviour</a:t>
            </a:r>
          </a:p>
        </p:txBody>
      </p:sp>
      <p:sp>
        <p:nvSpPr>
          <p:cNvPr id="3" name="Content Placeholder 2">
            <a:extLst>
              <a:ext uri="{FF2B5EF4-FFF2-40B4-BE49-F238E27FC236}">
                <a16:creationId xmlns:a16="http://schemas.microsoft.com/office/drawing/2014/main" id="{1B7EC0C6-1C0F-9745-87B2-160F9BD181A6}"/>
              </a:ext>
            </a:extLst>
          </p:cNvPr>
          <p:cNvSpPr>
            <a:spLocks noGrp="1"/>
          </p:cNvSpPr>
          <p:nvPr>
            <p:ph idx="1"/>
          </p:nvPr>
        </p:nvSpPr>
        <p:spPr>
          <a:xfrm>
            <a:off x="1154954" y="2603500"/>
            <a:ext cx="8825659" cy="3886752"/>
          </a:xfrm>
        </p:spPr>
        <p:txBody>
          <a:bodyPr>
            <a:normAutofit fontScale="92500" lnSpcReduction="20000"/>
          </a:bodyPr>
          <a:lstStyle/>
          <a:p>
            <a:r>
              <a:rPr lang="en-GB" b="1" dirty="0"/>
              <a:t>Geographical differences: </a:t>
            </a:r>
            <a:r>
              <a:rPr lang="en-GB" dirty="0"/>
              <a:t>Shire towns, resorts and rural areas still show the highest mileage and more limited reductions than urban areas, where densities are higher and travel choices are more prevalent. Should higher densities and travel choices be provided then further reductions in travel may occur.  </a:t>
            </a:r>
          </a:p>
          <a:p>
            <a:r>
              <a:rPr lang="en-GB" b="1" dirty="0"/>
              <a:t>Changing transport technologies</a:t>
            </a:r>
            <a:r>
              <a:rPr lang="en-GB" dirty="0"/>
              <a:t>: The electrification of the fleet, increasingly connected and autonomous vehicles and shared mobility will all influence travel patterns.  The extent of this is currently unknown and the DfT recognise this in its RTF18 report. Reductions in travel costs per mile will influence travel behaviour and have the propensity to increase vehicle miles. </a:t>
            </a:r>
          </a:p>
          <a:p>
            <a:r>
              <a:rPr lang="en-GB" b="1" dirty="0"/>
              <a:t>Cycling and walking</a:t>
            </a:r>
            <a:r>
              <a:rPr lang="en-GB" dirty="0"/>
              <a:t>: The number of miles cycled in 2016, 3.5 billion, is around 23% above the figure ten years before, and 6.3% more than the miles cycled in 2015. According to the NTS data, walking trips under 1 mile have gone up 23% between 205 and 2017.</a:t>
            </a:r>
          </a:p>
          <a:p>
            <a:r>
              <a:rPr lang="en-GB" b="1" dirty="0"/>
              <a:t>Rail travel</a:t>
            </a:r>
            <a:r>
              <a:rPr lang="en-GB" dirty="0"/>
              <a:t>: There has been an increase in rail trips by 56% and a 23% increase in the distance travelled by rail which continued through the recession period</a:t>
            </a:r>
            <a:endParaRPr lang="en-GB" sz="1600" b="1" i="1" dirty="0"/>
          </a:p>
          <a:p>
            <a:r>
              <a:rPr lang="en-GB" sz="1600" b="1" i="1" dirty="0"/>
              <a:t>Source: All Change? The future of travel demand and the implications for policy and planning</a:t>
            </a:r>
            <a:r>
              <a:rPr lang="en-GB" sz="1600" b="1" dirty="0"/>
              <a:t> The Commission on Travel Demand in May 2018</a:t>
            </a:r>
          </a:p>
          <a:p>
            <a:endParaRPr lang="en-US" dirty="0"/>
          </a:p>
        </p:txBody>
      </p:sp>
    </p:spTree>
    <p:extLst>
      <p:ext uri="{BB962C8B-B14F-4D97-AF65-F5344CB8AC3E}">
        <p14:creationId xmlns:p14="http://schemas.microsoft.com/office/powerpoint/2010/main" val="2102873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p:txBody>
          <a:bodyPr/>
          <a:lstStyle/>
          <a:p>
            <a:r>
              <a:rPr lang="en-US" dirty="0"/>
              <a:t>Changes in Travel Behaviour</a:t>
            </a:r>
          </a:p>
        </p:txBody>
      </p:sp>
      <p:sp>
        <p:nvSpPr>
          <p:cNvPr id="3" name="Content Placeholder 2">
            <a:extLst>
              <a:ext uri="{FF2B5EF4-FFF2-40B4-BE49-F238E27FC236}">
                <a16:creationId xmlns:a16="http://schemas.microsoft.com/office/drawing/2014/main" id="{1B7EC0C6-1C0F-9745-87B2-160F9BD181A6}"/>
              </a:ext>
            </a:extLst>
          </p:cNvPr>
          <p:cNvSpPr>
            <a:spLocks noGrp="1"/>
          </p:cNvSpPr>
          <p:nvPr>
            <p:ph idx="1"/>
          </p:nvPr>
        </p:nvSpPr>
        <p:spPr>
          <a:xfrm>
            <a:off x="1154954" y="2603500"/>
            <a:ext cx="8825659" cy="3886752"/>
          </a:xfrm>
        </p:spPr>
        <p:txBody>
          <a:bodyPr>
            <a:normAutofit/>
          </a:bodyPr>
          <a:lstStyle/>
          <a:p>
            <a:r>
              <a:rPr lang="en-GB" b="1" i="1" dirty="0"/>
              <a:t>Road Traffic Forecasts 2018 Department for Transport</a:t>
            </a:r>
            <a:endParaRPr lang="en-GB" b="1" dirty="0"/>
          </a:p>
          <a:p>
            <a:pPr lvl="1"/>
            <a:r>
              <a:rPr lang="en-GB" sz="1800" dirty="0"/>
              <a:t>This report sets out a significant change in direction by the DfT in forecasting as the DfT has used scenario planning to:</a:t>
            </a:r>
          </a:p>
          <a:p>
            <a:pPr marL="457200" lvl="1" indent="0">
              <a:buNone/>
            </a:pPr>
            <a:r>
              <a:rPr lang="en-GB" sz="1800" dirty="0"/>
              <a:t>	“to construct a number of different plausible future outcomes. This provides a 	strategic view of key uncertainties that might impact on future road traffic and 	supports the design of strategies and policies that are resilient to these 	uncertainties.”</a:t>
            </a:r>
          </a:p>
          <a:p>
            <a:pPr lvl="1"/>
            <a:r>
              <a:rPr lang="en-GB" sz="1800" dirty="0"/>
              <a:t>7 scenarios presented in RTF18</a:t>
            </a:r>
          </a:p>
          <a:p>
            <a:pPr lvl="1"/>
            <a:r>
              <a:rPr lang="en-GB" sz="1800" dirty="0"/>
              <a:t>Extrapolated Trip Rates (scenario 6) recognises the uncertainty in future trip rates and extrapolates this recent trend (2011 to 2016) in trip rates to 2050 to understand how this might impact on traffic growth. </a:t>
            </a:r>
          </a:p>
          <a:p>
            <a:endParaRPr lang="en-US" dirty="0"/>
          </a:p>
        </p:txBody>
      </p:sp>
    </p:spTree>
    <p:extLst>
      <p:ext uri="{BB962C8B-B14F-4D97-AF65-F5344CB8AC3E}">
        <p14:creationId xmlns:p14="http://schemas.microsoft.com/office/powerpoint/2010/main" val="338010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B025-BA83-A945-BBDF-5EB7C7FC9E40}"/>
              </a:ext>
            </a:extLst>
          </p:cNvPr>
          <p:cNvSpPr>
            <a:spLocks noGrp="1"/>
          </p:cNvSpPr>
          <p:nvPr>
            <p:ph type="title"/>
          </p:nvPr>
        </p:nvSpPr>
        <p:spPr/>
        <p:txBody>
          <a:bodyPr/>
          <a:lstStyle/>
          <a:p>
            <a:r>
              <a:rPr lang="en-US" dirty="0"/>
              <a:t>Changes in Travel Behaviour</a:t>
            </a:r>
          </a:p>
        </p:txBody>
      </p:sp>
      <p:sp>
        <p:nvSpPr>
          <p:cNvPr id="3" name="Content Placeholder 2">
            <a:extLst>
              <a:ext uri="{FF2B5EF4-FFF2-40B4-BE49-F238E27FC236}">
                <a16:creationId xmlns:a16="http://schemas.microsoft.com/office/drawing/2014/main" id="{1B7EC0C6-1C0F-9745-87B2-160F9BD181A6}"/>
              </a:ext>
            </a:extLst>
          </p:cNvPr>
          <p:cNvSpPr>
            <a:spLocks noGrp="1"/>
          </p:cNvSpPr>
          <p:nvPr>
            <p:ph idx="1"/>
          </p:nvPr>
        </p:nvSpPr>
        <p:spPr>
          <a:xfrm>
            <a:off x="1154954" y="2603500"/>
            <a:ext cx="8825659" cy="3886752"/>
          </a:xfrm>
        </p:spPr>
        <p:txBody>
          <a:bodyPr>
            <a:normAutofit/>
          </a:bodyPr>
          <a:lstStyle/>
          <a:p>
            <a:r>
              <a:rPr lang="en-GB" b="1" i="1" dirty="0"/>
              <a:t>Extrapolated Trip Rates (Scenario 6)</a:t>
            </a:r>
            <a:endParaRPr lang="en-GB" b="1" dirty="0"/>
          </a:p>
          <a:p>
            <a:r>
              <a:rPr lang="en-GB" dirty="0"/>
              <a:t>This scenario cites the evidence from the National Travel Survey (NTS) that demonstrates trip rates have been declining over the last 20 years, with a reduction in trip rates of 13% since 2002. </a:t>
            </a:r>
          </a:p>
          <a:p>
            <a:endParaRPr lang="en-US" dirty="0"/>
          </a:p>
        </p:txBody>
      </p:sp>
      <p:pic>
        <p:nvPicPr>
          <p:cNvPr id="4" name="Picture 3">
            <a:extLst>
              <a:ext uri="{FF2B5EF4-FFF2-40B4-BE49-F238E27FC236}">
                <a16:creationId xmlns:a16="http://schemas.microsoft.com/office/drawing/2014/main" id="{AC4AB4D8-0B88-4762-9419-403AC18766F0}"/>
              </a:ext>
            </a:extLst>
          </p:cNvPr>
          <p:cNvPicPr/>
          <p:nvPr/>
        </p:nvPicPr>
        <p:blipFill>
          <a:blip r:embed="rId2"/>
          <a:stretch>
            <a:fillRect/>
          </a:stretch>
        </p:blipFill>
        <p:spPr>
          <a:xfrm>
            <a:off x="2149596" y="3964447"/>
            <a:ext cx="5928995" cy="2594112"/>
          </a:xfrm>
          <a:prstGeom prst="rect">
            <a:avLst/>
          </a:prstGeom>
        </p:spPr>
      </p:pic>
    </p:spTree>
    <p:extLst>
      <p:ext uri="{BB962C8B-B14F-4D97-AF65-F5344CB8AC3E}">
        <p14:creationId xmlns:p14="http://schemas.microsoft.com/office/powerpoint/2010/main" val="1079646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64438-DB91-46BA-8188-6A6774B71463}"/>
              </a:ext>
            </a:extLst>
          </p:cNvPr>
          <p:cNvSpPr>
            <a:spLocks noGrp="1"/>
          </p:cNvSpPr>
          <p:nvPr>
            <p:ph type="title"/>
          </p:nvPr>
        </p:nvSpPr>
        <p:spPr/>
        <p:txBody>
          <a:bodyPr/>
          <a:lstStyle/>
          <a:p>
            <a:r>
              <a:rPr lang="en-GB" dirty="0"/>
              <a:t>Moving away from Predict and Provide</a:t>
            </a:r>
          </a:p>
        </p:txBody>
      </p:sp>
      <p:sp>
        <p:nvSpPr>
          <p:cNvPr id="3" name="Content Placeholder 2">
            <a:extLst>
              <a:ext uri="{FF2B5EF4-FFF2-40B4-BE49-F238E27FC236}">
                <a16:creationId xmlns:a16="http://schemas.microsoft.com/office/drawing/2014/main" id="{13710DB6-6780-4B50-9445-CFB15AC625A8}"/>
              </a:ext>
            </a:extLst>
          </p:cNvPr>
          <p:cNvSpPr>
            <a:spLocks noGrp="1"/>
          </p:cNvSpPr>
          <p:nvPr>
            <p:ph idx="1"/>
          </p:nvPr>
        </p:nvSpPr>
        <p:spPr/>
        <p:txBody>
          <a:bodyPr>
            <a:normAutofit fontScale="92500" lnSpcReduction="10000"/>
          </a:bodyPr>
          <a:lstStyle/>
          <a:p>
            <a:endParaRPr lang="en-GB" dirty="0"/>
          </a:p>
          <a:p>
            <a:r>
              <a:rPr lang="en-GB" dirty="0"/>
              <a:t>Traditional transport planning has commonly used the “predict and provide” process using past trends to forecast the transport needs for the future. </a:t>
            </a:r>
          </a:p>
          <a:p>
            <a:r>
              <a:rPr lang="en-GB" dirty="0"/>
              <a:t>This approach was not deemed appropriate in 1990s by DfT (SACTRA Report)</a:t>
            </a:r>
          </a:p>
          <a:p>
            <a:r>
              <a:rPr lang="en-GB" dirty="0"/>
              <a:t>Trends show this approach to be even less relevant.</a:t>
            </a:r>
          </a:p>
          <a:p>
            <a:r>
              <a:rPr lang="en-GB" dirty="0"/>
              <a:t>CIHT Futures in 2016 published  “Uncertainty Ahead – Which Way Forward for Transport?” which set out key issues for the transport profession in light of uncertainty.</a:t>
            </a:r>
          </a:p>
          <a:p>
            <a:r>
              <a:rPr lang="en-GB" b="1" dirty="0"/>
              <a:t>One of the key activities for planning for change in travel behaviour is scenario planning. </a:t>
            </a:r>
          </a:p>
          <a:p>
            <a:endParaRPr lang="en-GB" dirty="0"/>
          </a:p>
          <a:p>
            <a:pPr marL="0" indent="0">
              <a:buNone/>
            </a:pPr>
            <a:r>
              <a:rPr lang="en-GB" dirty="0"/>
              <a:t> </a:t>
            </a:r>
          </a:p>
        </p:txBody>
      </p:sp>
    </p:spTree>
    <p:extLst>
      <p:ext uri="{BB962C8B-B14F-4D97-AF65-F5344CB8AC3E}">
        <p14:creationId xmlns:p14="http://schemas.microsoft.com/office/powerpoint/2010/main" val="16922375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0294d5e-4e3d-4b1c-9473-73456619eb66">
      <Terms xmlns="http://schemas.microsoft.com/office/infopath/2007/PartnerControls"/>
    </lcf76f155ced4ddcb4097134ff3c332f>
    <TaxCatchAll xmlns="6b2095e5-45cc-46a0-a5ff-7534f9b29bc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2390692805034AA4ADB81C75174623" ma:contentTypeVersion="17" ma:contentTypeDescription="Create a new document." ma:contentTypeScope="" ma:versionID="78ddf3aff6527c84ac0dc62429be23b8">
  <xsd:schema xmlns:xsd="http://www.w3.org/2001/XMLSchema" xmlns:xs="http://www.w3.org/2001/XMLSchema" xmlns:p="http://schemas.microsoft.com/office/2006/metadata/properties" xmlns:ns2="6b2095e5-45cc-46a0-a5ff-7534f9b29bc9" xmlns:ns3="d0294d5e-4e3d-4b1c-9473-73456619eb66" targetNamespace="http://schemas.microsoft.com/office/2006/metadata/properties" ma:root="true" ma:fieldsID="a55dcc9a28b69a944de9a29f18b4061e" ns2:_="" ns3:_="">
    <xsd:import namespace="6b2095e5-45cc-46a0-a5ff-7534f9b29bc9"/>
    <xsd:import namespace="d0294d5e-4e3d-4b1c-9473-73456619eb6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095e5-45cc-46a0-a5ff-7534f9b29bc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f7766b4-679a-457b-8a3c-3aec6dc9c4e0}" ma:internalName="TaxCatchAll" ma:showField="CatchAllData" ma:web="6b2095e5-45cc-46a0-a5ff-7534f9b29bc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0294d5e-4e3d-4b1c-9473-73456619eb6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66faa66-7f10-41dd-a080-a00b07d37b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42B013-4F76-444F-9BFE-40EF0D011C78}">
  <ds:schemaRefs>
    <ds:schemaRef ds:uri="http://schemas.microsoft.com/sharepoint/v3/contenttype/forms"/>
  </ds:schemaRefs>
</ds:datastoreItem>
</file>

<file path=customXml/itemProps2.xml><?xml version="1.0" encoding="utf-8"?>
<ds:datastoreItem xmlns:ds="http://schemas.openxmlformats.org/officeDocument/2006/customXml" ds:itemID="{2D55A1CA-94BF-4677-9DCA-9E4F03884855}">
  <ds:schemaRefs>
    <ds:schemaRef ds:uri="http://schemas.microsoft.com/office/2006/documentManagement/types"/>
    <ds:schemaRef ds:uri="1a241e0a-f505-46e6-88a8-a55c48b0ed2e"/>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 ds:uri="d0294d5e-4e3d-4b1c-9473-73456619eb66"/>
    <ds:schemaRef ds:uri="6b2095e5-45cc-46a0-a5ff-7534f9b29bc9"/>
  </ds:schemaRefs>
</ds:datastoreItem>
</file>

<file path=customXml/itemProps3.xml><?xml version="1.0" encoding="utf-8"?>
<ds:datastoreItem xmlns:ds="http://schemas.openxmlformats.org/officeDocument/2006/customXml" ds:itemID="{CD73DA1A-F728-44B1-9298-EFA6983670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095e5-45cc-46a0-a5ff-7534f9b29bc9"/>
    <ds:schemaRef ds:uri="d0294d5e-4e3d-4b1c-9473-73456619eb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 Boardroom</Template>
  <TotalTime>0</TotalTime>
  <Words>1668</Words>
  <Application>Microsoft Office PowerPoint</Application>
  <PresentationFormat>Widescreen</PresentationFormat>
  <Paragraphs>77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Calibri Light</vt:lpstr>
      <vt:lpstr>Wingdings 3</vt:lpstr>
      <vt:lpstr>Ion Boardroom</vt:lpstr>
      <vt:lpstr>    24th Annual TRICS® User Meeting  Changes in Travel Behaviour  Lynn Basford BasfordPowers  London Transport Museum, Covent Garden Piazza  Tuesday 25th June 2019</vt:lpstr>
      <vt:lpstr>Changes in Travel Behaviour</vt:lpstr>
      <vt:lpstr>Recognising Changes in Travel Behaviour</vt:lpstr>
      <vt:lpstr>The evidence emerges…</vt:lpstr>
      <vt:lpstr>Changes in Travel Behaviour</vt:lpstr>
      <vt:lpstr>Changes in Travel Behaviour</vt:lpstr>
      <vt:lpstr>Changes in Travel Behaviour</vt:lpstr>
      <vt:lpstr>Changes in Travel Behaviour</vt:lpstr>
      <vt:lpstr>Moving away from Predict and Provide</vt:lpstr>
      <vt:lpstr>Scenario Planning</vt:lpstr>
      <vt:lpstr>Scenario Planning and TRICS</vt:lpstr>
      <vt:lpstr>Supporting Decision Makers</vt:lpstr>
      <vt:lpstr>Implications for TRICS - Summary</vt:lpstr>
      <vt:lpstr>User Group Discussion Questions</vt:lpstr>
      <vt:lpstr>User Group Discussion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Lorraine West</dc:creator>
  <cp:lastModifiedBy>Ian Coles | TRICS</cp:lastModifiedBy>
  <cp:revision>6</cp:revision>
  <dcterms:created xsi:type="dcterms:W3CDTF">2018-04-10T18:00:52Z</dcterms:created>
  <dcterms:modified xsi:type="dcterms:W3CDTF">2023-09-12T08:35:35Z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0x0101001D2390692805034AA4ADB81C75174623</vt:lpwstr>
  </property>
  <property fmtid="{D5CDD505-2E9C-101B-9397-08002B2CF9AE}" pid="3" name="AuthorIds_UIVersion_2048">
    <vt:lpwstr>11</vt:lpwstr>
  </property>
</Properties>
</file>